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9" r:id="rId3"/>
    <p:sldId id="435" r:id="rId4"/>
    <p:sldId id="436" r:id="rId5"/>
    <p:sldId id="437" r:id="rId6"/>
    <p:sldId id="438" r:id="rId7"/>
    <p:sldId id="384" r:id="rId8"/>
    <p:sldId id="460" r:id="rId9"/>
    <p:sldId id="441" r:id="rId10"/>
    <p:sldId id="440" r:id="rId11"/>
    <p:sldId id="439" r:id="rId12"/>
    <p:sldId id="458" r:id="rId13"/>
    <p:sldId id="459" r:id="rId14"/>
    <p:sldId id="452" r:id="rId15"/>
    <p:sldId id="448" r:id="rId16"/>
    <p:sldId id="442" r:id="rId17"/>
    <p:sldId id="453" r:id="rId18"/>
    <p:sldId id="450" r:id="rId19"/>
    <p:sldId id="454" r:id="rId20"/>
    <p:sldId id="455" r:id="rId21"/>
    <p:sldId id="456" r:id="rId22"/>
    <p:sldId id="457" r:id="rId23"/>
    <p:sldId id="451" r:id="rId24"/>
    <p:sldId id="443" r:id="rId25"/>
    <p:sldId id="444" r:id="rId26"/>
    <p:sldId id="445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haw" initials="SS" lastIdx="1" clrIdx="0">
    <p:extLst>
      <p:ext uri="{19B8F6BF-5375-455C-9EA6-DF929625EA0E}">
        <p15:presenceInfo xmlns:p15="http://schemas.microsoft.com/office/powerpoint/2012/main" userId="Sara Sha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64" autoAdjust="0"/>
  </p:normalViewPr>
  <p:slideViewPr>
    <p:cSldViewPr snapToGrid="0" showGuides="1">
      <p:cViewPr varScale="1">
        <p:scale>
          <a:sx n="74" d="100"/>
          <a:sy n="74" d="100"/>
        </p:scale>
        <p:origin x="10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6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8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BE255-C71B-4A95-B015-2D9B7899DF2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D95F-0D19-4895-BEA4-70C58F188A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6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3C485-5CE0-4829-B866-55F90E0CB52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31759-C6C6-498C-BCA9-3FF71469A7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94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C3936-1819-45B5-9FB4-59A04AC46C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DBD7B-DBC5-45FA-BABF-4ADA2F0059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8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32333-E85D-4083-BEA3-27E39AD4E3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C71-7F80-4EE3-9A4C-CCC85DBF0C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8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A280A-3EFA-4C66-B5F5-48A4ACDFC9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6C0AF-9B4A-442C-8B15-29AF784718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033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60198-3BFF-4DE9-B87F-6448CBB198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2EA70-13D3-4C52-89A9-124955A84F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6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BACAB-911C-4A4F-A3A1-34E7C84CD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9A525-456E-4119-87B6-AE6555F56A8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6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73F3-1FC6-42ED-81AD-F1CE04FD062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3B072-C539-4858-95D8-130A12902E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68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6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8CF66-7633-4BF6-8294-DDC7443C5D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2510F-001A-44E6-B5E5-C04E9FA5D3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3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B59341-5ACF-49D5-864C-040A17FDF3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2FB69-B9FF-4978-87B8-71A277702C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02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35FC9-5652-4D6B-A7F0-934CF40ECF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82E0C-D5A9-4A3B-997A-B64D4B51BA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3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8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6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3969-AB51-411E-A256-5B6A03F6B1C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6A41-C1E4-4A9C-9E65-97B3CDF8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B7E3D-F040-4678-BE5B-B37CF82364D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4B22B-C8E9-4404-AFB1-D74988DD7C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21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4091" cy="1512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819829"/>
            <a:ext cx="12200525" cy="2038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52" y="1127018"/>
            <a:ext cx="6590459" cy="1120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8FE24-051A-4BAF-8147-77271E7FF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08" y="2509490"/>
            <a:ext cx="11443184" cy="201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8655A9-6D65-40A8-B12D-4FAED64CB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272" y="4527441"/>
            <a:ext cx="55234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0BBDC-363F-48D6-802D-0B2F4ED3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53" y="1675879"/>
            <a:ext cx="8996558" cy="4669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1F672-3ECA-4938-AA8A-93F4DB55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737" y="157975"/>
            <a:ext cx="12192000" cy="1517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112BA-9DFF-44ED-A7BD-EBACE1E6B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811" y="1910232"/>
            <a:ext cx="3158002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1777C6-5F43-4D8E-A788-742D8A82E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9" y="1707189"/>
            <a:ext cx="9297102" cy="4822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F2A3-4FD5-4FAB-86D4-537150E2C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38"/>
            <a:ext cx="12192000" cy="1517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BE8C2-F979-455E-8B43-EA0DFBDA7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601" y="1993340"/>
            <a:ext cx="2914141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1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CA436B-45A0-42AE-A9FD-5E2F0DFD6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968" y="1586420"/>
            <a:ext cx="8710011" cy="51637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09811" y="2558881"/>
            <a:ext cx="1286189" cy="6865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60795" y="2516230"/>
            <a:ext cx="1296238" cy="381177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230D6-9230-45F5-8F28-F4EF1E57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6" y="235941"/>
            <a:ext cx="12192000" cy="1517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7BD0A0-786D-4C3E-A82D-3EF6BF6C4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6420"/>
            <a:ext cx="299949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05596"/>
            <a:ext cx="2771620" cy="524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61FADB-0C93-42A3-957E-B80C2C366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" y="163883"/>
            <a:ext cx="12192000" cy="1517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D0169-015D-41CB-A9BF-551248A36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089" y="1743736"/>
            <a:ext cx="8992379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B32E13-466B-45AB-A316-727739F0D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98533"/>
              </p:ext>
            </p:extLst>
          </p:nvPr>
        </p:nvGraphicFramePr>
        <p:xfrm>
          <a:off x="1411857" y="1802921"/>
          <a:ext cx="9368285" cy="4268346"/>
        </p:xfrm>
        <a:graphic>
          <a:graphicData uri="http://schemas.openxmlformats.org/drawingml/2006/table">
            <a:tbl>
              <a:tblPr firstRow="1" firstCol="1" bandRow="1"/>
              <a:tblGrid>
                <a:gridCol w="2868330">
                  <a:extLst>
                    <a:ext uri="{9D8B030D-6E8A-4147-A177-3AD203B41FA5}">
                      <a16:colId xmlns:a16="http://schemas.microsoft.com/office/drawing/2014/main" val="885909298"/>
                    </a:ext>
                  </a:extLst>
                </a:gridCol>
                <a:gridCol w="1864415">
                  <a:extLst>
                    <a:ext uri="{9D8B030D-6E8A-4147-A177-3AD203B41FA5}">
                      <a16:colId xmlns:a16="http://schemas.microsoft.com/office/drawing/2014/main" val="621507379"/>
                    </a:ext>
                  </a:extLst>
                </a:gridCol>
                <a:gridCol w="2151247">
                  <a:extLst>
                    <a:ext uri="{9D8B030D-6E8A-4147-A177-3AD203B41FA5}">
                      <a16:colId xmlns:a16="http://schemas.microsoft.com/office/drawing/2014/main" val="1520460161"/>
                    </a:ext>
                  </a:extLst>
                </a:gridCol>
                <a:gridCol w="2484293">
                  <a:extLst>
                    <a:ext uri="{9D8B030D-6E8A-4147-A177-3AD203B41FA5}">
                      <a16:colId xmlns:a16="http://schemas.microsoft.com/office/drawing/2014/main" val="266030351"/>
                    </a:ext>
                  </a:extLst>
                </a:gridCol>
              </a:tblGrid>
              <a:tr h="1026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 Adopted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 Proposed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 to 2024 </a:t>
                      </a:r>
                      <a:b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change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24646"/>
                  </a:ext>
                </a:extLst>
              </a:tr>
              <a:tr h="494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 operations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$1,046.5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$1,036.1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-1.0%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870"/>
                  </a:ext>
                </a:extLst>
              </a:tr>
              <a:tr h="494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Categorical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$727.8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$352.7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-51.5%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7301"/>
                  </a:ext>
                </a:extLst>
              </a:tr>
              <a:tr h="494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Construction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$3.6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$7.1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97.2%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03499"/>
                  </a:ext>
                </a:extLst>
              </a:tr>
              <a:tr h="494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Nutrition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$47.9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$57.7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20.4%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15375"/>
                  </a:ext>
                </a:extLst>
              </a:tr>
              <a:tr h="494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Extension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$42.3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$42.5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17217"/>
                  </a:ext>
                </a:extLst>
              </a:tr>
              <a:tr h="4945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$1,868.1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$1,496.0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-19.9%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41228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Source: MPS 2024 proposed budget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4512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77F8372-D05D-4973-9D94-12156012E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101"/>
            <a:ext cx="1219200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FD9C2-AA68-488D-B73C-0A400FDC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49" y="1686517"/>
            <a:ext cx="7494102" cy="4754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243703-3E85-4BF4-A79F-157602056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13"/>
            <a:ext cx="12192000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2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05596"/>
            <a:ext cx="2771620" cy="524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564B31-6933-478C-BFAC-E0C2C7156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71"/>
            <a:ext cx="12192000" cy="1517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0D01C6-D5E2-4EBF-B1DD-4E568C20A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620" y="1858847"/>
            <a:ext cx="9010669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5623F0-B5F2-4B75-97C9-009DA8074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47123"/>
              </p:ext>
            </p:extLst>
          </p:nvPr>
        </p:nvGraphicFramePr>
        <p:xfrm>
          <a:off x="967596" y="2156603"/>
          <a:ext cx="10256807" cy="4121703"/>
        </p:xfrm>
        <a:graphic>
          <a:graphicData uri="http://schemas.openxmlformats.org/drawingml/2006/table">
            <a:tbl>
              <a:tblPr firstRow="1" firstCol="1" bandRow="1"/>
              <a:tblGrid>
                <a:gridCol w="2984740">
                  <a:extLst>
                    <a:ext uri="{9D8B030D-6E8A-4147-A177-3AD203B41FA5}">
                      <a16:colId xmlns:a16="http://schemas.microsoft.com/office/drawing/2014/main" val="4071423637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2286071342"/>
                    </a:ext>
                  </a:extLst>
                </a:gridCol>
                <a:gridCol w="1682151">
                  <a:extLst>
                    <a:ext uri="{9D8B030D-6E8A-4147-A177-3AD203B41FA5}">
                      <a16:colId xmlns:a16="http://schemas.microsoft.com/office/drawing/2014/main" val="2475693783"/>
                    </a:ext>
                  </a:extLst>
                </a:gridCol>
                <a:gridCol w="1794294">
                  <a:extLst>
                    <a:ext uri="{9D8B030D-6E8A-4147-A177-3AD203B41FA5}">
                      <a16:colId xmlns:a16="http://schemas.microsoft.com/office/drawing/2014/main" val="4092902965"/>
                    </a:ext>
                  </a:extLst>
                </a:gridCol>
                <a:gridCol w="2165230">
                  <a:extLst>
                    <a:ext uri="{9D8B030D-6E8A-4147-A177-3AD203B41FA5}">
                      <a16:colId xmlns:a16="http://schemas.microsoft.com/office/drawing/2014/main" val="2462721180"/>
                    </a:ext>
                  </a:extLst>
                </a:gridCol>
              </a:tblGrid>
              <a:tr h="938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Expenditures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Actual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 Adopted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 Proposed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to 2024 % Change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76137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$1,009.1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$1,190.3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$1,237.1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22.6%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29304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 Services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$274.4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$654.7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$268.5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-2.2%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17918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 Accounts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$104.9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$29.6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-99.0%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27897"/>
                  </a:ext>
                </a:extLst>
              </a:tr>
              <a:tr h="8248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Inter-department &amp; Inter-fund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$-6.9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$-6.5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$-10.6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53.6%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99252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$1,381.6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$1,868.2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$1,496.1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10378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Source: MPS 2024 proposed budget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4608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43681E-7E34-4C8D-BA01-39DC07FB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0335"/>
            <a:ext cx="12192000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05596"/>
            <a:ext cx="2771620" cy="524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77876-6555-4D3B-AC0D-1D46EAD2C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50" y="1858847"/>
            <a:ext cx="9010669" cy="4999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9B9D2-C5CE-4DAB-A6C0-1443FB08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300"/>
            <a:ext cx="12192000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6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5623F0-B5F2-4B75-97C9-009DA8074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7542"/>
              </p:ext>
            </p:extLst>
          </p:nvPr>
        </p:nvGraphicFramePr>
        <p:xfrm>
          <a:off x="967596" y="2156603"/>
          <a:ext cx="10256807" cy="4121703"/>
        </p:xfrm>
        <a:graphic>
          <a:graphicData uri="http://schemas.openxmlformats.org/drawingml/2006/table">
            <a:tbl>
              <a:tblPr firstRow="1" firstCol="1" bandRow="1"/>
              <a:tblGrid>
                <a:gridCol w="2984740">
                  <a:extLst>
                    <a:ext uri="{9D8B030D-6E8A-4147-A177-3AD203B41FA5}">
                      <a16:colId xmlns:a16="http://schemas.microsoft.com/office/drawing/2014/main" val="4071423637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2286071342"/>
                    </a:ext>
                  </a:extLst>
                </a:gridCol>
                <a:gridCol w="1682151">
                  <a:extLst>
                    <a:ext uri="{9D8B030D-6E8A-4147-A177-3AD203B41FA5}">
                      <a16:colId xmlns:a16="http://schemas.microsoft.com/office/drawing/2014/main" val="2475693783"/>
                    </a:ext>
                  </a:extLst>
                </a:gridCol>
                <a:gridCol w="1794294">
                  <a:extLst>
                    <a:ext uri="{9D8B030D-6E8A-4147-A177-3AD203B41FA5}">
                      <a16:colId xmlns:a16="http://schemas.microsoft.com/office/drawing/2014/main" val="4092902965"/>
                    </a:ext>
                  </a:extLst>
                </a:gridCol>
                <a:gridCol w="2165230">
                  <a:extLst>
                    <a:ext uri="{9D8B030D-6E8A-4147-A177-3AD203B41FA5}">
                      <a16:colId xmlns:a16="http://schemas.microsoft.com/office/drawing/2014/main" val="2462721180"/>
                    </a:ext>
                  </a:extLst>
                </a:gridCol>
              </a:tblGrid>
              <a:tr h="938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Expenditures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Actual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 Adopted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 Proposed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to 2024 % Change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76137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$1,009.1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$1,190.3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$1,237.1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22.6%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29304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 Services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$274.4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$654.7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$268.5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-2.2%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17918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 Accounts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$104.9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$29.6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-99.0%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27897"/>
                  </a:ext>
                </a:extLst>
              </a:tr>
              <a:tr h="8248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Inter-department &amp; Inter-fund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$-6.9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$-6.5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$-10.6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53.6%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99252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$1,381.6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$1,868.2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$1,496.1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10378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Source: MPS 2024 proposed budget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3989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E384CD5-9A3E-4DCC-B2EF-D6411F4A5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972"/>
            <a:ext cx="12192000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8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77" y="273895"/>
            <a:ext cx="4372751" cy="568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4095" t="13792" r="31425" b="27005"/>
          <a:stretch/>
        </p:blipFill>
        <p:spPr>
          <a:xfrm>
            <a:off x="7092646" y="-537769"/>
            <a:ext cx="4390053" cy="7395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3DC1ED-9118-4EB5-9E81-C8E8C64D1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093" y="1095146"/>
            <a:ext cx="3481118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8B65D-7578-4504-9056-6B4F0B45E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41" y="1965982"/>
            <a:ext cx="5450296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05596"/>
            <a:ext cx="2771620" cy="524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04C17-6CE0-4364-B26D-FFC8B2BF9402}"/>
              </a:ext>
            </a:extLst>
          </p:cNvPr>
          <p:cNvSpPr txBox="1"/>
          <p:nvPr/>
        </p:nvSpPr>
        <p:spPr>
          <a:xfrm>
            <a:off x="0" y="3088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Central Services </a:t>
            </a:r>
            <a:r>
              <a:rPr lang="en-US" sz="3600" spc="300" dirty="0">
                <a:solidFill>
                  <a:prstClr val="white"/>
                </a:solidFill>
                <a:latin typeface="Geometos" pitchFamily="2" charset="0"/>
              </a:rPr>
              <a:t>E</a:t>
            </a: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xpenditures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27A9E0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27A9E0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Shrink by $5.9 Million (2022-2024)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2960E2-0ED3-4065-8B38-31875074F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034" y="1689276"/>
            <a:ext cx="9010669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4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5623F0-B5F2-4B75-97C9-009DA8074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17358"/>
              </p:ext>
            </p:extLst>
          </p:nvPr>
        </p:nvGraphicFramePr>
        <p:xfrm>
          <a:off x="967596" y="2156603"/>
          <a:ext cx="10256807" cy="4121703"/>
        </p:xfrm>
        <a:graphic>
          <a:graphicData uri="http://schemas.openxmlformats.org/drawingml/2006/table">
            <a:tbl>
              <a:tblPr firstRow="1" firstCol="1" bandRow="1"/>
              <a:tblGrid>
                <a:gridCol w="2984740">
                  <a:extLst>
                    <a:ext uri="{9D8B030D-6E8A-4147-A177-3AD203B41FA5}">
                      <a16:colId xmlns:a16="http://schemas.microsoft.com/office/drawing/2014/main" val="4071423637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2286071342"/>
                    </a:ext>
                  </a:extLst>
                </a:gridCol>
                <a:gridCol w="1682151">
                  <a:extLst>
                    <a:ext uri="{9D8B030D-6E8A-4147-A177-3AD203B41FA5}">
                      <a16:colId xmlns:a16="http://schemas.microsoft.com/office/drawing/2014/main" val="2475693783"/>
                    </a:ext>
                  </a:extLst>
                </a:gridCol>
                <a:gridCol w="1794294">
                  <a:extLst>
                    <a:ext uri="{9D8B030D-6E8A-4147-A177-3AD203B41FA5}">
                      <a16:colId xmlns:a16="http://schemas.microsoft.com/office/drawing/2014/main" val="4092902965"/>
                    </a:ext>
                  </a:extLst>
                </a:gridCol>
                <a:gridCol w="2165230">
                  <a:extLst>
                    <a:ext uri="{9D8B030D-6E8A-4147-A177-3AD203B41FA5}">
                      <a16:colId xmlns:a16="http://schemas.microsoft.com/office/drawing/2014/main" val="2462721180"/>
                    </a:ext>
                  </a:extLst>
                </a:gridCol>
              </a:tblGrid>
              <a:tr h="938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Expenditures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Actual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 Adopted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 Proposed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 to 2024 % Change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76137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$1,009.1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$1,190.3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$1,237.1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22.6%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29304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 Services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$274.4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$654.7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$268.5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-2.2%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17918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 Accounts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$104.9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$29.6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-99.0%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27897"/>
                  </a:ext>
                </a:extLst>
              </a:tr>
              <a:tr h="8248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Inter-department &amp; Inter-fund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$-6.9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$-6.5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$-10.6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53.6%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99252"/>
                  </a:ext>
                </a:extLst>
              </a:tr>
              <a:tr h="521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$1,381.6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$1,868.2 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$1,496.1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8.3%</a:t>
                      </a:r>
                      <a:endParaRPr lang="en-US" sz="2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10378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Source: MPS 2024 proposed budget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9916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52A1321-B122-4757-A86F-7C394E57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820"/>
            <a:ext cx="12192000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D37CC-68F3-4EE6-8AE9-091AEF7B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78" y="1625543"/>
            <a:ext cx="9565244" cy="4961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23E528-2257-4A7D-A274-07E113D9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0487"/>
            <a:ext cx="12192000" cy="15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87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7F3F3-0628-4E0D-AA69-48C58158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19" y="1691727"/>
            <a:ext cx="7022761" cy="48574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F36C78-5B76-486B-A4E0-6804B65A2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823"/>
            <a:ext cx="12192000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19FA14-FD89-4A12-9B41-FB3C7E91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2" y="1680944"/>
            <a:ext cx="9657035" cy="5009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6ECB8-9091-4BAA-AB9D-C512CFE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69"/>
            <a:ext cx="1219200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8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06DD9-6A33-4314-A25D-FD1C20EB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40" y="1373872"/>
            <a:ext cx="9605519" cy="49828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D4E203-A8C0-4375-96E5-5EA64D7E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698"/>
            <a:ext cx="1219200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3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" y="0"/>
            <a:ext cx="12194091" cy="1512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819829"/>
            <a:ext cx="12200525" cy="2038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1300" y="2745973"/>
            <a:ext cx="8658148" cy="1390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65022"/>
            <a:ext cx="1911096" cy="1440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33" y="4427863"/>
            <a:ext cx="552345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7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18"/>
          <p:cNvGrpSpPr>
            <a:grpSpLocks/>
          </p:cNvGrpSpPr>
          <p:nvPr/>
        </p:nvGrpSpPr>
        <p:grpSpPr bwMode="auto">
          <a:xfrm>
            <a:off x="628650" y="666750"/>
            <a:ext cx="5467350" cy="5524500"/>
            <a:chOff x="6487743" y="633566"/>
            <a:chExt cx="5467350" cy="5524500"/>
          </a:xfrm>
        </p:grpSpPr>
        <p:pic>
          <p:nvPicPr>
            <p:cNvPr id="82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743" y="633566"/>
              <a:ext cx="5467350" cy="552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1" t="24879" r="25365" b="25333"/>
            <a:stretch>
              <a:fillRect/>
            </a:stretch>
          </p:blipFill>
          <p:spPr bwMode="auto">
            <a:xfrm>
              <a:off x="7849818" y="2019943"/>
              <a:ext cx="2743200" cy="275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29" t="6667" r="39429" b="85912"/>
            <a:stretch>
              <a:fillRect/>
            </a:stretch>
          </p:blipFill>
          <p:spPr bwMode="auto">
            <a:xfrm>
              <a:off x="8610393" y="1028477"/>
              <a:ext cx="1222049" cy="41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3" t="41431" r="13596" b="53149"/>
            <a:stretch>
              <a:fillRect/>
            </a:stretch>
          </p:blipFill>
          <p:spPr bwMode="auto">
            <a:xfrm>
              <a:off x="10887343" y="4750947"/>
              <a:ext cx="290556" cy="299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3" t="41431" r="13596" b="53149"/>
            <a:stretch>
              <a:fillRect/>
            </a:stretch>
          </p:blipFill>
          <p:spPr bwMode="auto">
            <a:xfrm>
              <a:off x="10369520" y="5028216"/>
              <a:ext cx="290556" cy="299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3" t="41431" r="13596" b="53149"/>
            <a:stretch>
              <a:fillRect/>
            </a:stretch>
          </p:blipFill>
          <p:spPr bwMode="auto">
            <a:xfrm>
              <a:off x="10903395" y="4737380"/>
              <a:ext cx="290556" cy="299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64613" r="73480" b="15594"/>
          <a:stretch>
            <a:fillRect/>
          </a:stretch>
        </p:blipFill>
        <p:spPr bwMode="auto">
          <a:xfrm>
            <a:off x="1598613" y="4306888"/>
            <a:ext cx="5127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12827" r="39429" b="77150"/>
          <a:stretch>
            <a:fillRect/>
          </a:stretch>
        </p:blipFill>
        <p:spPr bwMode="auto">
          <a:xfrm>
            <a:off x="2751138" y="1125538"/>
            <a:ext cx="1222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320" y="1147589"/>
            <a:ext cx="6494008" cy="1008732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Corporate</a:t>
            </a:r>
          </a:p>
        </p:txBody>
      </p:sp>
      <p:pic>
        <p:nvPicPr>
          <p:cNvPr id="8199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7" t="47580" r="8420" b="40170"/>
          <a:stretch>
            <a:fillRect/>
          </a:stretch>
        </p:blipFill>
        <p:spPr bwMode="auto">
          <a:xfrm>
            <a:off x="4719638" y="4232275"/>
            <a:ext cx="650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7" t="47580" r="8420" b="40170"/>
          <a:stretch>
            <a:fillRect/>
          </a:stretch>
        </p:blipFill>
        <p:spPr bwMode="auto">
          <a:xfrm>
            <a:off x="4389438" y="4552950"/>
            <a:ext cx="6492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 rot="8274867">
            <a:off x="-1155531" y="-3898404"/>
            <a:ext cx="5851007" cy="1000605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9979366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Nonprofit</a:t>
            </a:r>
          </a:p>
        </p:txBody>
      </p:sp>
      <p:pic>
        <p:nvPicPr>
          <p:cNvPr id="8202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1825" r="79875" b="54968"/>
          <a:stretch>
            <a:fillRect/>
          </a:stretch>
        </p:blipFill>
        <p:spPr bwMode="auto">
          <a:xfrm>
            <a:off x="887413" y="3309938"/>
            <a:ext cx="7556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1825" r="79875" b="54968"/>
          <a:stretch>
            <a:fillRect/>
          </a:stretch>
        </p:blipFill>
        <p:spPr bwMode="auto">
          <a:xfrm>
            <a:off x="1039813" y="3736975"/>
            <a:ext cx="755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1825" r="79875" b="54968"/>
          <a:stretch>
            <a:fillRect/>
          </a:stretch>
        </p:blipFill>
        <p:spPr bwMode="auto">
          <a:xfrm>
            <a:off x="1203325" y="3976688"/>
            <a:ext cx="75723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1825" r="79875" b="54968"/>
          <a:stretch>
            <a:fillRect/>
          </a:stretch>
        </p:blipFill>
        <p:spPr bwMode="auto">
          <a:xfrm>
            <a:off x="1392238" y="4205288"/>
            <a:ext cx="755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1825" r="79875" b="54968"/>
          <a:stretch>
            <a:fillRect/>
          </a:stretch>
        </p:blipFill>
        <p:spPr bwMode="auto">
          <a:xfrm>
            <a:off x="1685925" y="4630738"/>
            <a:ext cx="755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1825" r="79875" b="54968"/>
          <a:stretch>
            <a:fillRect/>
          </a:stretch>
        </p:blipFill>
        <p:spPr bwMode="auto">
          <a:xfrm>
            <a:off x="1512888" y="4405313"/>
            <a:ext cx="7572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1825" r="79875" b="54968"/>
          <a:stretch>
            <a:fillRect/>
          </a:stretch>
        </p:blipFill>
        <p:spPr bwMode="auto">
          <a:xfrm>
            <a:off x="1341438" y="4068763"/>
            <a:ext cx="7556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 rot="14849003">
            <a:off x="2207790" y="-2731870"/>
            <a:ext cx="7401583" cy="100850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92876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Gov’t and School District</a:t>
            </a:r>
          </a:p>
        </p:txBody>
      </p:sp>
      <p:pic>
        <p:nvPicPr>
          <p:cNvPr id="8211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98450"/>
            <a:ext cx="46926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F92F-A383-4B35-8D5B-45D3378D8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998" y="866061"/>
            <a:ext cx="334699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2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05596"/>
            <a:ext cx="2771620" cy="52468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4950" y="308863"/>
            <a:ext cx="976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Research 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27A9E0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8" y="1176174"/>
            <a:ext cx="2514600" cy="325418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85" y="1172109"/>
            <a:ext cx="2514600" cy="325418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09" y="1172109"/>
            <a:ext cx="2514600" cy="32522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85" y="2798217"/>
            <a:ext cx="2514600" cy="325418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71" y="2798217"/>
            <a:ext cx="2514600" cy="325418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84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17D82-ECCB-4803-A26C-58F99B4F51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00" y="1493349"/>
            <a:ext cx="2743200" cy="3550023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426FD6-FECE-4A85-AF7F-96C07F838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92" y="1087951"/>
            <a:ext cx="2743200" cy="354933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3088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Budget 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27A9E0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rPr>
              <a:t>Briefs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0" y="1087951"/>
            <a:ext cx="2744787" cy="354992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29" y="3000893"/>
            <a:ext cx="2743200" cy="354787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10793-EF17-46F4-AEBD-9A6C203389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21" y="2995026"/>
            <a:ext cx="2743200" cy="3550023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AE4FB4-B67A-4098-A292-5CE758EDD1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34" y="2994162"/>
            <a:ext cx="2743200" cy="3550023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06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05596"/>
            <a:ext cx="2771620" cy="5246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49DDCD-651D-4BC9-A293-12E2D05D55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15" y="749808"/>
            <a:ext cx="4140570" cy="5358384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58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05596"/>
            <a:ext cx="2771620" cy="524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A7B363-DC62-435E-BE61-BA80C973A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72"/>
            <a:ext cx="12192000" cy="1517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2AB72E-3236-4294-99E9-E9AB52234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308" y="1986305"/>
            <a:ext cx="9010669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9C4CB-D7C4-4E8C-A714-BF48106D1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02" y="1528785"/>
            <a:ext cx="8813494" cy="4572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67059" y="5235192"/>
            <a:ext cx="6571623" cy="5225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D2A86A-37A6-4269-ACCA-CB79BCC4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" y="272583"/>
            <a:ext cx="1219200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38F67-E606-4DA0-891B-9655C33A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05" y="1728086"/>
            <a:ext cx="9345633" cy="4848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C7329D-7520-4E46-B525-F425B0E9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184" y="210183"/>
            <a:ext cx="12192000" cy="1517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C67D6-3AFB-425B-AA11-0087CA2F9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61" y="1728087"/>
            <a:ext cx="2554445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11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291</Words>
  <Application>Microsoft Office PowerPoint</Application>
  <PresentationFormat>Widescreen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Franklin Gothic Medium</vt:lpstr>
      <vt:lpstr>Geometos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Schmidt</dc:creator>
  <cp:lastModifiedBy>Jeff Schmidt</cp:lastModifiedBy>
  <cp:revision>26</cp:revision>
  <dcterms:created xsi:type="dcterms:W3CDTF">2023-05-18T18:00:55Z</dcterms:created>
  <dcterms:modified xsi:type="dcterms:W3CDTF">2023-05-22T15:17:51Z</dcterms:modified>
</cp:coreProperties>
</file>